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f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72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Le deuxième fils a été perdu et est retrouvé</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Aujourd'hui</a:t>
            </a:r>
            <a:r xmlns:a="http://schemas.openxmlformats.org/drawingml/2006/main">
              <a:rPr altLang="en-US" lang="fr" sz="4000">
                <a:solidFill>
                  <a:srgbClr val="ff0000"/>
                </a:solidFill>
              </a:rPr>
              <a:t> </a:t>
            </a:r>
            <a:r xmlns:a="http://schemas.openxmlformats.org/drawingml/2006/main">
              <a:rPr altLang="ko-KR" lang="fr" sz="4000">
                <a:solidFill>
                  <a:srgbClr val="ff0000"/>
                </a:solidFill>
              </a:rPr>
              <a:t>Questionnaire</a:t>
            </a:r>
            <a:r xmlns:a="http://schemas.openxmlformats.org/drawingml/2006/main">
              <a:rPr altLang="en-US" lang="f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Comment le père a-t-il traité son deuxième fils à son retour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Il a expulsé le deuxième fils.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Il a frappé le deuxième fils.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Il n'a pas vu le deuxième fils.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Il a accueilli son deuxième fils avec joie.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Il a accueilli son deuxième fils avec joie.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81La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Un débiteur qui devait dix mille talents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fr" sz="3600"/>
              <a:t>« N'auriez-vous pas dû avoir pitié de votre compagnon de service comme je l'ai eu envers vous ?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18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Il y avait un homme qui devait au roi dix mille talents. Le roi eut pitié de l'homme et annula la dette.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Mais quand cet homme sortit, il trouva un de ses compagnons de service qui lui devait cent deniers. Il l'a attrapé et s'est mis en colère contre lui. "Rembourse ce que tu me dois!"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Et il jeta son compagnon de service en prison. Le roi apprit cette nouvelle par son autre serviteur.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Alors le roi se mit en colère et rappela le serviteur. « J’ai annulé toutes vos dettes parce que vous me l’avez supplié. N'aurais-tu pas dû avoir pitié de tes compagnons de service, tout comme je l'ai eu envers toi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a dit : « Comme notre Père céleste vous a pardonné, vous devriez vous pardonner mutuellement.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Un serviteur fut libéré d’une dette très importante de dix mille talents.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Mais il ne pardonna pas à son compagnon de service qui lui devait cent deniers.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C'est une attitude ingrate.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avons également été pardonnés et sauvés par grâce à travers Jésus.</a:t>
            </a:r>
            <a:r xmlns:a="http://schemas.openxmlformats.org/drawingml/2006/main">
              <a:rPr altLang="en-US" lang="fr" sz="3200">
                <a:solidFill>
                  <a:schemeClr val="tx1">
                    <a:lumMod val="65000"/>
                    <a:lumOff val="35000"/>
                  </a:schemeClr>
                </a:solidFill>
              </a:rPr>
              <a:t> </a:t>
            </a:r>
            <a:r xmlns:a="http://schemas.openxmlformats.org/drawingml/2006/main">
              <a:rPr altLang="ko-KR" lang="fr" sz="3200">
                <a:solidFill>
                  <a:schemeClr val="tx1">
                    <a:lumMod val="65000"/>
                    <a:lumOff val="35000"/>
                  </a:schemeClr>
                </a:solidFill>
              </a:rPr>
              <a:t>Si nous n'oublions pas cette grâce, nous devons pardonner à ceux qui nous ont fait du mal.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celui qui nous pardonne et nous aime jusqu'à la fin.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Combien d'argent a-t-il été radié par le roi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cent deniers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deux cents deniers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cent talents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dix mille talents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dix mille talents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fr" sz="4000"/>
              <a:t>Car mon fils était mort et il est revenu à la vie ; il était perdu et est retrouvé. Alors ils ont commencé à célébrer.</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Luc</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15h24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fr" sz="3600"/>
              <a:t>« N'auriez-vous pas dû avoir pitié de votre compagnon de service comme je l'ai eu envers vous ?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18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82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Hosanna au Fils de David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fr" sz="3600"/>
              <a:t>Les foules qui le précédaient et celles qui le suivaient criaient : « Hosanna au Fils de David ! » "Béni soit celui qui vient au nom du Seigneur !" "Hosanna au plus haut!"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fr" altLang="ko-KR" sz="2600">
                <a:solidFill>
                  <a:schemeClr val="tx1">
                    <a:lumMod val="65000"/>
                    <a:lumOff val="35000"/>
                  </a:schemeClr>
                </a:solidFill>
              </a:rPr>
              <a:t>Alors que Jésus approchait de Jérusalem, il envoya deux disciples dire : « Allez au village, et vous trouverez près d'elle une ânesse et son petit. Détachez-les et apportez-les-moi.</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Deux disciples entrèrent dans le village et firent ce que Jésus leur avait demandé.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Ils ont trouvé l'âne. "Le Seigneur a besoin d'eux." Ensuite, le propriétaire les a envoyés immédiatement.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s'assit sur un bébé âne et entra à Jérusalem. Les foules qui le précédaient et criaient : « Hosanna au Fils de David !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Le fait que Jésus montait un bébé âne et qu’il ait été accueilli par la foule était conforme à la prophétie enregistrée dans la Bible. Mais personne n’en était au courant.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 Jésus montait un petit âne, et la foule criait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«Hosanna au Fils de David!»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Ils ont tous été prophétisés dans la Bible.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Jésus a vécu par obéissance,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comme cela est écrit dans la Bible.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qui suivons Jésus devons aussi obéir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la parole de Dieu à fond.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notre roi digne de louange et de gloire.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fr">
                <a:solidFill>
                  <a:schemeClr val="tx1">
                    <a:lumMod val="50000"/>
                    <a:lumOff val="50000"/>
                  </a:schemeClr>
                </a:solidFill>
              </a:rPr>
              <a:t>N° 73 La Parole de Dieu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fr" sz="4400"/>
              <a:t>Jésus ressuscite Lazare d'entre les morts</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Qu'est-ce que Jésus a monté à Jérusalem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un poulain d'âne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un bébé cheval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un bébé éléphant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un bébé chameau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① </a:t>
            </a:r>
            <a:r xmlns:a="http://schemas.openxmlformats.org/drawingml/2006/main">
              <a:rPr altLang="ko-KR" lang="fr" sz="2800">
                <a:solidFill>
                  <a:srgbClr val="ff0000"/>
                </a:solidFill>
              </a:rPr>
              <a:t>un poulain d'âne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fr" sz="3600"/>
              <a:t>Les foules qui le précédaient et celles qui le suivaient criaient : « Hosanna au Fils de David ! » "Béni soit celui qui vient au nom du Seigneur !" "Hosanna au plus haut!"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83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Ma maison est une maison de prière.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fr" sz="3600"/>
              <a:t>« Il est écrit, leur dit-il, que ma maison sera appelée maison de prière, mais vous en faites un repaire de voleurs.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21h13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entra dans le temple de Jérusalem. Il y avait de nombreux marchands et changeurs de monnaie à l’intérieur du temple.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Jésus renversa les tables des changeurs et les bancs des vendeurs de colombes. Il conduisait tous ceux qui y achetaient et y vendaient.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dit avec colère : « Il est écrit : Ma maison sera appelée maison de prière, mais vous en faites un repaire de voleurs.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Jésus chassa les marchands du temple et guérit les malades dans le temple.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r" sz="3600">
                <a:solidFill>
                  <a:schemeClr val="tx1">
                    <a:lumMod val="65000"/>
                    <a:lumOff val="35000"/>
                  </a:schemeClr>
                </a:solidFill>
              </a:rPr>
              <a:t>Le temple, l’église, est le lieu où l’on vénère et prie Dieu.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Jésus était en colère contre la foule qui en faisait un lieu d'affaires.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Pourquoi venez-vous à l’église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À l’église, vous devez rencontrer Dieu par l’adoration et la prière.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le propriétaire de l'église. Jésus est celui qui reçoit notre culte et nos prières de l'église.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fr" sz="3600"/>
              <a:t>Jésus lui dit : « Je suis la résurrection et la vie. Celui qui croit en moi vivra, même s'il meurt ;</a:t>
            </a:r>
            <a:endParaRPr xmlns:a="http://schemas.openxmlformats.org/drawingml/2006/main" altLang="ko-KR" lang="en-US" sz="3600"/>
          </a:p>
          <a:p>
            <a:pPr xmlns:a="http://schemas.openxmlformats.org/drawingml/2006/main" lvl="0">
              <a:defRPr/>
            </a:pPr>
            <a:r xmlns:a="http://schemas.openxmlformats.org/drawingml/2006/main">
              <a:rPr altLang="ko-KR" lang="fr" sz="3600"/>
              <a:t>et quiconque vit et croit en moi ne mourra jamais. Croyez-vous cela ? »</a:t>
            </a:r>
            <a:endParaRPr xmlns:a="http://schemas.openxmlformats.org/drawingml/2006/main" altLang="ko-KR" lang="en-US" sz="3600"/>
          </a:p>
          <a:p>
            <a:pPr xmlns:a="http://schemas.openxmlformats.org/drawingml/2006/main" lvl="0">
              <a:defRPr/>
            </a:pPr>
            <a:r xmlns:a="http://schemas.openxmlformats.org/drawingml/2006/main">
              <a:rPr altLang="ko-KR" lang="fr"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11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Qui Jésus a-t-il chassé du temple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Juifs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Gentil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Prêtre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Marchands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Marchands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fr" sz="3600"/>
              <a:t>« Il est écrit, leur dit-il, que ma maison sera appelée maison de prière, mais vous en faites un repaire de voleurs.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21h13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84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a lavé les pieds de ses disciples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fr" sz="3600"/>
              <a:t>Maintenant que moi, votre Seigneur et Maître, je vous ai lavé les pieds, vous devez aussi vous laver les pieds les uns aux autres.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13h14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a eu le dernier repas avec ses disciples. Jésus savait que c'était son dernier repas avec ses disciples.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Jésus apporta soudain de l'eau dans le bassin et commença à laver les pieds de ses disciples un par un.</a:t>
            </a:r>
            <a:r xmlns:a="http://schemas.openxmlformats.org/drawingml/2006/main">
              <a:rPr lang="fr"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Quand ce fut le tour de Pierre, Pierre dit : « Pourquoi le Seigneur nous lave-t-il les pieds ? Je ne me laverai pas ! »</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répondit. "Si je ne te lave pas les pieds, toi et moi n'avons rien à voir avec ça. Tu ne comprends peut-être pas bien maintenant, mais un jour tu comprendras."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"Je vous ai lavé les pieds pour donner l'exemple. A partir de maintenant, lavez-vous les pieds les uns les autres et devenez des gens qui se servent les uns les autres."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fr" sz="3600">
                <a:solidFill>
                  <a:schemeClr val="tx1">
                    <a:lumMod val="65000"/>
                    <a:lumOff val="35000"/>
                  </a:schemeClr>
                </a:solidFill>
              </a:rPr>
              <a:t>Dans le monde, les hommes bas servent les hommes hauts, mais au contraire Jésus a lavé les pieds de ses disciples et a abandonné</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sa vie pour nous.</a:t>
            </a:r>
            <a:r xmlns:a="http://schemas.openxmlformats.org/drawingml/2006/main">
              <a:rPr altLang="en-US" lang="fr" sz="3600">
                <a:solidFill>
                  <a:schemeClr val="tx1">
                    <a:lumMod val="65000"/>
                    <a:lumOff val="35000"/>
                  </a:schemeClr>
                </a:solidFill>
              </a:rPr>
              <a:t> </a:t>
            </a:r>
            <a:r xmlns:a="http://schemas.openxmlformats.org/drawingml/2006/main">
              <a:rPr altLang="ko-KR" lang="fr" sz="3600">
                <a:solidFill>
                  <a:schemeClr val="tx1">
                    <a:lumMod val="65000"/>
                    <a:lumOff val="35000"/>
                  </a:schemeClr>
                </a:solidFill>
              </a:rPr>
              <a:t>Si nous sommes des disciples de Jésus, nous devrions être heureux de nous servir les uns les autres dans les niveaux inférieurs, plutôt que de vouloir être traités dans les niveaux supérieurs.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Un jour, une nouvelle parvint à Jésus. « Lazare est malade. S'il vous plaît, venez vite et guérissez-le.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r xmlns:a="http://schemas.openxmlformats.org/drawingml/2006/main">
              <a:rPr altLang="en-US" lang="fr" sz="3600">
                <a:solidFill>
                  <a:srgbClr val="0070c0"/>
                </a:solidFill>
              </a:rPr>
              <a:t> </a:t>
            </a:r>
            <a:r xmlns:a="http://schemas.openxmlformats.org/drawingml/2006/main">
              <a:rPr altLang="ko-KR" lang="fr" sz="3600">
                <a:solidFill>
                  <a:srgbClr val="0070c0"/>
                </a:solidFill>
              </a:rPr>
              <a:t>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l’homme le plus élevé, mais il est arrivé au niveau le plus bas et a accepté de nous servir tous.</a:t>
            </a:r>
            <a:r xmlns:a="http://schemas.openxmlformats.org/drawingml/2006/main">
              <a:rPr altLang="en-US" lang="f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Qui n’a pas laissé Jésus se laver les pieds ?</a:t>
            </a:r>
            <a:r xmlns:a="http://schemas.openxmlformats.org/drawingml/2006/main">
              <a:rPr altLang="en-US" lang="f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Jean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②Thomas </a:t>
            </a:r>
            <a:r xmlns:a="http://schemas.openxmlformats.org/drawingml/2006/main">
              <a:rPr altLang="ko-KR" lang="fr"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Pierre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Judas Iscariote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③ </a:t>
            </a:r>
            <a:r xmlns:a="http://schemas.openxmlformats.org/drawingml/2006/main">
              <a:rPr altLang="ko-KR" lang="fr" sz="2800">
                <a:solidFill>
                  <a:srgbClr val="ff0000"/>
                </a:solidFill>
              </a:rPr>
              <a:t>Pierre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fr" sz="3600"/>
              <a:t>Maintenant que moi, votre Seigneur et Maître, je vous ai lavé les pieds, vous devez aussi vous laver les pieds les uns aux autres.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13h14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85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priant sur la colline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Allant un peu plus loin, il tomba la face contre terre et pria : « Mon Père, si c'est possible, que cette coupe me soit ôtée. Pourtant, non pas comme je veux, mais comme tu veux.</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Matthieu</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26h39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Après le dîner, Jésus se rendit avec ses disciples à un endroit appelé Gethsémani.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Jésus dit aux disciples : « Mon âme est accablée de tristesse jusqu'à la mort. Reste ici et veille avec moi.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Mon Père, si cela est possible, que cette coupe me soit ôtée. Pourtant, non pas comme je le veux, mais comme vous le voulez. » Jésus a prié avec ferveur. Mais les disciples tombèrent dans un profond sommeil.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dit en réveillant ses disciples : « Ne pourriez-vous pas veiller avec moi pendant une heure ? Regarder. Voici mon traître qui vient m'arrêter.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Finalement, Jésus a suivi les gens qui sont venus le rattraper. C’était mourir pour payer nos péchés sur la croix comme Dieu le voulait.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Mais avant que Jésus vienne, il est mort.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r" altLang="ko-KR" sz="3600">
                <a:solidFill>
                  <a:schemeClr val="tx1">
                    <a:lumMod val="65000"/>
                    <a:lumOff val="35000"/>
                  </a:schemeClr>
                </a:solidFill>
              </a:rPr>
              <a:t>C'était douloureux pour Jésus de mourir pour payer nos péchés sur la croix, mais il était complètement obéissant.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parce que c'était la volonté de Dieu.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Nous devons d’abord espérer que la volonté de Dieu s’accomplisse plutôt que la mienne dans nos vies.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a:t>
            </a:r>
            <a:r xmlns:a="http://schemas.openxmlformats.org/drawingml/2006/main">
              <a:rPr lang="fr" altLang="en-US" sz="3600">
                <a:solidFill>
                  <a:srgbClr val="0070c0"/>
                </a:solidFill>
              </a:rPr>
              <a:t> </a:t>
            </a:r>
            <a:r xmlns:a="http://schemas.openxmlformats.org/drawingml/2006/main">
              <a:rPr lang="fr" altLang="ko-KR" sz="3600">
                <a:solidFill>
                  <a:srgbClr val="0070c0"/>
                </a:solidFill>
              </a:rPr>
              <a:t>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sans péché sur cette terre parce qu'il suit pleinement la volonté de Dieu.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Où Jésus a-t-il prié avant d’être arrêté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Dans le temple de Jérusalem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Gethsémani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Chambre haute de Marc</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Lac Galilée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② </a:t>
            </a:r>
            <a:r xmlns:a="http://schemas.openxmlformats.org/drawingml/2006/main">
              <a:rPr lang="fr" altLang="ko-KR" sz="2800">
                <a:solidFill>
                  <a:srgbClr val="ff0000"/>
                </a:solidFill>
              </a:rPr>
              <a:t>Gethsémani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fr" altLang="ko-KR" sz="3600"/>
              <a:t>Allant un peu plus loin, il tomba la face contre terre et pria : « Mon Père, si c'est possible, que cette coupe me soit ôtée. Pourtant, non pas comme je veux, mais comme tu veux.</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Matthieu</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26h39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86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est mort sur la croix.</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Jésus cria d'une voix forte : « Père, entre tes mains je remets mon esprit. » Après avoir dit cela, il rendit son dernier soupir.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Luc</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23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capturé par les soldats romains, portait une couronne d'épines sur la tête, fut moqué, porta la croix et fut emmené pour être exécuté sur la colline.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Ensuite, Jésus a été crucifié sur la croix avec deux criminels. Les gens regardaient et les dirigeants se moquaient même de lui.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"Père, pardonne-leur, car ils ne savent pas ce qu'ils font." Jésus a prié pour ceux qui l'ont tué.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Jésus a dit : « C'est fini ! » Et il baissa la tête et rendit l’esprit.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fr" sz="2800">
                <a:solidFill>
                  <a:schemeClr val="tx1">
                    <a:lumMod val="65000"/>
                    <a:lumOff val="35000"/>
                  </a:schemeClr>
                </a:solidFill>
              </a:rPr>
              <a:t>La sœur de Lazare dit à Jésus qui était arrivé en retard : « Jésus, si tu avais été ici, mon frère ne serait pas mort. »</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A ce moment, le rideau du temple fut déchiré en deux de haut en bas. La terre trembla et les rochers se fendirent. Lorsque les soldats qui ont crucifié Jésus ont vu cela, ils ont été terrifiés et se sont écriés : « Certainement, il était le Fils de Dieu !</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r" altLang="ko-KR" sz="3600">
                <a:solidFill>
                  <a:schemeClr val="tx1">
                    <a:lumMod val="65000"/>
                    <a:lumOff val="35000"/>
                  </a:schemeClr>
                </a:solidFill>
              </a:rPr>
              <a:t>Jésus, sans péché, a souffert et est mort pour nous et a payé pour nos péchés.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Nous n’avons donc pas besoin de payer nous-mêmes.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Nous avons été sauvés grâce à Jésus.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Nous ne devons pas l’oublier un seul instant.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le Sauveur qui nous a sauvés en mourant pour nos péchés sur la croix.</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Avec qui Jésus a-t-il été crucifié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①Disciples </a:t>
            </a:r>
            <a:r xmlns:a="http://schemas.openxmlformats.org/drawingml/2006/main">
              <a:rPr lang="fr"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Femmes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Prêtres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Criminels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④ </a:t>
            </a:r>
            <a:r xmlns:a="http://schemas.openxmlformats.org/drawingml/2006/main">
              <a:rPr lang="fr" altLang="ko-KR" sz="2800">
                <a:solidFill>
                  <a:srgbClr val="ff0000"/>
                </a:solidFill>
              </a:rPr>
              <a:t>Criminels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Jésus cria d'une voix forte : « Père, entre tes mains je remets mon esprit. » Après avoir dit cela, il rendit son dernier soupir.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Luc</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23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87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Le tombeau vide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À ce moment-là, elle se retourna et vit Jésus debout, mais elle ne réalisa pas que c'était Jésus.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John</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20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Marie-Madeleine se rend au tombeau pour voir Jésus mort. Mais la porte de pierre du tombeau était ouverte.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Il n'y avait aucun corps de Jésus dans le tombeau. Marie pensait que quelqu'un avait volé le cadavre de Jésus.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L'ange est apparu et a demandé. "Pourquoi pleures-tu?" Marie répondit : « Quelqu'un a volé le corps de Jésus.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Jésus dit : « Enlevez la porte de pierre du tombeau. » Jésus ordonna : « Sortez, Lazare. »</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Et quand elle se retourna, Jésus revint vivant. Mais Marie n'a pas reconnu Jésus. Elle ne pensait pas que Jésus reviendrait à la vie.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"Marie..." Ce n'est que lorsque Jésus a appelé que Marie le reconnaît. « Seigneur, tu es vraiment revenu à la vie. » Jésus est ressuscité trois jours après sa mort.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fr" altLang="ko-KR" sz="3300">
                <a:solidFill>
                  <a:schemeClr val="tx1">
                    <a:lumMod val="65000"/>
                    <a:lumOff val="35000"/>
                  </a:schemeClr>
                </a:solidFill>
              </a:rPr>
              <a:t>Personne au monde n'est mort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r" altLang="ko-KR" sz="3300">
                <a:solidFill>
                  <a:schemeClr val="tx1">
                    <a:lumMod val="65000"/>
                    <a:lumOff val="35000"/>
                  </a:schemeClr>
                </a:solidFill>
              </a:rPr>
              <a:t>et à nouveau vivant.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r" altLang="ko-KR" sz="3300">
                <a:solidFill>
                  <a:schemeClr val="tx1">
                    <a:lumMod val="65000"/>
                    <a:lumOff val="35000"/>
                  </a:schemeClr>
                </a:solidFill>
              </a:rPr>
              <a:t>Mais le seul, Jésus, ressuscité des morts, est toujours en vie.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r" altLang="ko-KR" sz="3300">
                <a:solidFill>
                  <a:schemeClr val="tx1">
                    <a:lumMod val="65000"/>
                    <a:lumOff val="35000"/>
                  </a:schemeClr>
                </a:solidFill>
              </a:rPr>
              <a:t>La Bible dit que ceux qui croient en Jésus reviennent aussi à la vie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r" altLang="ko-KR" sz="3300">
                <a:solidFill>
                  <a:schemeClr val="tx1">
                    <a:lumMod val="65000"/>
                    <a:lumOff val="35000"/>
                  </a:schemeClr>
                </a:solidFill>
              </a:rPr>
              <a:t>comme Jésus.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r" altLang="ko-KR" sz="3300">
                <a:solidFill>
                  <a:schemeClr val="tx1">
                    <a:lumMod val="65000"/>
                    <a:lumOff val="35000"/>
                  </a:schemeClr>
                </a:solidFill>
              </a:rPr>
              <a:t>Il ne faut donc pas perdre espoir</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r" altLang="ko-KR" sz="3300">
                <a:solidFill>
                  <a:schemeClr val="tx1">
                    <a:lumMod val="65000"/>
                    <a:lumOff val="35000"/>
                  </a:schemeClr>
                </a:solidFill>
              </a:rPr>
              <a:t>pour la vie éternelle.</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le Seigneur de la Victoire qui a vaincu la mort et est revenu à la vie.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Qu'a pensé Marie lorsqu'elle a vu qu'il n'y avait pas de Jésus dans le tombeau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Jésus est ressuscité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Ce n'est pas le tombeau de Jésus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Quelqu'un a volé le cadavre de Jésus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Les disciples ont acheté le cadavre de Jésus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③ </a:t>
            </a:r>
            <a:r xmlns:a="http://schemas.openxmlformats.org/drawingml/2006/main">
              <a:rPr lang="fr" altLang="ko-KR" sz="2800">
                <a:solidFill>
                  <a:srgbClr val="ff0000"/>
                </a:solidFill>
              </a:rPr>
              <a:t>Quelqu'un a volé le cadavre de Jésus !</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À ce moment-là, elle se retourna et vit Jésus debout, mais elle ne réalisa pas que c'était Jésus.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John</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20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88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qui est monté au ciel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Après avoir dit cela, il fut enlevé sous leurs yeux, et une nuée le déroba à leur vue.</a:t>
            </a:r>
            <a:r xmlns:a="http://schemas.openxmlformats.org/drawingml/2006/main">
              <a:rPr lang="f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Les disciples, qui ne savaient pas que Jésus était ressuscité, furent saisis de peur et de déception.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ressuscité vint et se tint parmi eux, leur montra ses mains et son côté et leur dit : « Arrêtez de douter et croyez.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fr" sz="2800">
                <a:solidFill>
                  <a:schemeClr val="tx1">
                    <a:lumMod val="65000"/>
                    <a:lumOff val="35000"/>
                  </a:schemeClr>
                </a:solidFill>
              </a:rPr>
              <a:t>Puis, étonnamment, trois jours après sa mort, Lazare est parti. Les gens étaient ravis de voir cela et louaient Dieu.</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Ensuite, Jésus a dit qu’il retournerait auprès de son Père, Dieu et a promis qu’il enverrait le Saint-Esprit.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Et Jésus ordonna à ses disciples d'être ses témoins jusqu'à la fin du monde, de prêcher l'Évangile et d'enseigner la parole.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Après avoir accompli toutes les missions sur cette terre, Jésus monta au ciel devant ses disciples. Et il nous a promis qu'il reviendrait un jour sur cette terre.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fr" altLang="ko-KR" sz="3600">
                <a:solidFill>
                  <a:schemeClr val="tx1">
                    <a:lumMod val="65000"/>
                    <a:lumOff val="35000"/>
                  </a:schemeClr>
                </a:solidFill>
              </a:rPr>
              <a:t>Jésus a ordonné à ses disciples de prêcher l'Évangile jusqu'aux extrémités de la terre avant de monter au ciel.</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L'Église est un groupe de disciples de Jésus.</a:t>
            </a:r>
            <a:r xmlns:a="http://schemas.openxmlformats.org/drawingml/2006/main">
              <a:rPr lang="fr" altLang="en-US" sz="3600">
                <a:solidFill>
                  <a:schemeClr val="tx1">
                    <a:lumMod val="65000"/>
                    <a:lumOff val="35000"/>
                  </a:schemeClr>
                </a:solidFill>
              </a:rPr>
              <a:t> </a:t>
            </a:r>
            <a:r xmlns:a="http://schemas.openxmlformats.org/drawingml/2006/main">
              <a:rPr lang="fr" altLang="ko-KR" sz="3600">
                <a:solidFill>
                  <a:schemeClr val="tx1">
                    <a:lumMod val="65000"/>
                    <a:lumOff val="35000"/>
                  </a:schemeClr>
                </a:solidFill>
              </a:rPr>
              <a:t>En tant que disciples de Jésus, nous devons prêcher l’Évangile partout. Et nous devons être témoins de Jésus.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toujours vivant, assis à la droite de Dieu, et il reviendra sur terre comme promis.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Qu’est-ce que Jésus ressuscité a montré à ses disciples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Marques d'ongles sur les mains et les pieds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Des marques d'épines sur la tête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Marques de fouets au dos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Bleus sur le visage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① </a:t>
            </a:r>
            <a:r xmlns:a="http://schemas.openxmlformats.org/drawingml/2006/main">
              <a:rPr lang="fr" altLang="ko-KR" sz="2800">
                <a:solidFill>
                  <a:srgbClr val="ff0000"/>
                </a:solidFill>
              </a:rPr>
              <a:t>Marques d'ongles sur les mains et les pieds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Après avoir dit cela, il fut enlevé sous leurs yeux, et une nuée le déroba à leur vue.</a:t>
            </a:r>
            <a:r xmlns:a="http://schemas.openxmlformats.org/drawingml/2006/main">
              <a:rPr lang="f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89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Le Saint-Esprit est venu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Tous furent remplis du Saint-Esprit et commencèrent à parler en d’autres langues selon que l’Esprit le leur permettait.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Les disciples étaient à Jérusalem comme Jésus l'a dit. Quand arriva le jour de la Pentecôte, ils étaient tous réunis au même endroit.</a:t>
            </a:r>
            <a:r xmlns:a="http://schemas.openxmlformats.org/drawingml/2006/main">
              <a:rPr lang="f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Jésus a ramené Lazare à la vie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par sa parole.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devons mourir un jour, mais nous devons ressusciter parce que nous croyons en Jésus.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Vous devez être un chrétien qui vit avec l’espoir de la résurrection.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Soudain, un bruit semblable à celui d'un vent violent vint et remplit toute la maison où ils étaient assis.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Et puis il y eut une langue de feu sur la tête de chacun, et alors tous furent remplis du Saint-Esprit et commencèrent à parler dans d'autres langues.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Quand tout le monde fut surpris, Pierre commença à leur prêcher Jésus et l’Évangile.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Les gens écoutaient l’Évangile, se repentaient et se faisaient baptiser. Plus de 3 000 personnes ont été baptisées ce jour-là.</a:t>
            </a:r>
            <a:r xmlns:a="http://schemas.openxmlformats.org/drawingml/2006/main">
              <a:rPr lang="f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Jésus a envoyé le Saint-Esprit à ses disciples.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Le Saint-Esprit a donné à Pierre la sagesse et la puissance pour prêcher l’Évangile.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Le Saint-Esprit est dans le cœur de tous ceux qui croient en Jésus.</a:t>
            </a:r>
            <a:r xmlns:a="http://schemas.openxmlformats.org/drawingml/2006/main">
              <a:rPr lang="fr" altLang="en-US" sz="3200">
                <a:solidFill>
                  <a:schemeClr val="tx1">
                    <a:lumMod val="65000"/>
                    <a:lumOff val="35000"/>
                  </a:schemeClr>
                </a:solidFill>
              </a:rPr>
              <a:t> </a:t>
            </a:r>
            <a:r xmlns:a="http://schemas.openxmlformats.org/drawingml/2006/main">
              <a:rPr lang="fr" altLang="ko-KR" sz="3200">
                <a:solidFill>
                  <a:schemeClr val="tx1">
                    <a:lumMod val="65000"/>
                    <a:lumOff val="35000"/>
                  </a:schemeClr>
                </a:solidFill>
              </a:rPr>
              <a:t>N'oubliez pas que le Saint-Esprit est celui qui nous donne la sagesse et le courage de prêcher l'Évangile, tout comme il a donné à Pierre la sagesse et la puissance.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envoie le Saint-Esprit à tous ceux qui croient en lui pour nous aider.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Qu’ont-ils entendu lorsque le Saint-Esprit est venu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son de trompette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tonnerre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le souffle d'un vent violent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le son des prières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③ </a:t>
            </a:r>
            <a:r xmlns:a="http://schemas.openxmlformats.org/drawingml/2006/main">
              <a:rPr lang="fr" altLang="ko-KR" sz="2800">
                <a:solidFill>
                  <a:srgbClr val="ff0000"/>
                </a:solidFill>
              </a:rPr>
              <a:t>le souffle d'un vent violent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Tous furent remplis du Saint-Esprit et commencèrent à parler en d’autres langues selon que l’Esprit le leur permettait.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90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Philippe a annoncé l'Évangile à l'Éthiopien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fr" altLang="ko-KR" sz="3600"/>
              <a:t>Puis Philippe commença par ce même passage de l’Écriture et lui annonça la bonne nouvelle concernant Jésus.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8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fr" sz="4000"/>
              <a:t>Car mon fils était mort et il est revenu à la vie ; il était perdu et est retrouvé. Alors ils ont commencé à célébrer.</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Luc</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15h24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le maître de la vie qui ramène les morts.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Un jour, un ange du Seigneur dit à Philippe qui croyait en Jésus : « Va vers le sud, sur la route, la route du désert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fr" altLang="ko-KR" sz="3100">
                <a:solidFill>
                  <a:schemeClr val="tx1">
                    <a:lumMod val="65000"/>
                    <a:lumOff val="35000"/>
                  </a:schemeClr>
                </a:solidFill>
              </a:rPr>
              <a:t>Il partit vers le désert du sud, comme l'avait dit l'ange. Il se demandait pourquoi l'ange l'avait envoyé </a:t>
            </a:r>
            <a:r xmlns:a="http://schemas.openxmlformats.org/drawingml/2006/main">
              <a:rPr lang="fr"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A cette époque, l'eunuque qui était en charge de l'argent du pays éthiopien était sur le chariot, lisant les écrits du prophète Isaïe. Philippe s'est approché et a demandé. "Comprends-tu ce que tu lis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Comment puis-je le comprendre, dit-il, à moins que quelqu'un ne me l'explique ? » Philippe a commencé par ce même passage de l’Écriture et lui a annoncé la bonne nouvelle de Jésus.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Après que l’Éthiopien ait reçu Jésus, il est retourné heureux dans son pays. Philippe a remercié le Saint-Esprit de l'avoir conduit là-bas.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Philippe ne pouvait pas comprendre pleinement mais il a obéi à l'ordre du Saint-Esprit. Pour qu'il puisse prêcher l'Évangile à l'Éthiopien.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Parfois, nous sommes dans une situation que nous ne pouvons pas comprendre.</a:t>
            </a:r>
            <a:r xmlns:a="http://schemas.openxmlformats.org/drawingml/2006/main">
              <a:rPr lang="fr" altLang="en-US" sz="3200">
                <a:solidFill>
                  <a:schemeClr val="tx1">
                    <a:lumMod val="65000"/>
                    <a:lumOff val="35000"/>
                  </a:schemeClr>
                </a:solidFill>
              </a:rPr>
              <a:t> </a:t>
            </a:r>
            <a:r xmlns:a="http://schemas.openxmlformats.org/drawingml/2006/main">
              <a:rPr lang="fr" altLang="ko-KR" sz="3200">
                <a:solidFill>
                  <a:schemeClr val="tx1">
                    <a:lumMod val="65000"/>
                    <a:lumOff val="35000"/>
                  </a:schemeClr>
                </a:solidFill>
              </a:rPr>
              <a:t>Mais si vous faites confiance à Dieu et lui obéissez dans le Saint-Esprit même à ce moment-là, vous pouvez aussi être un homme de foi.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qui prêchent l'Évangile.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celui qui dirige la relation avec qui nous devrions nous rencontrer.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Quel était l'eunuque éthiopien que Philippe a rencontré en charge ?</a:t>
            </a:r>
            <a:r xmlns:a="http://schemas.openxmlformats.org/drawingml/2006/main">
              <a:rPr lang="f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Il était responsable de l'armée.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Il était cuisinier de son pays.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Il</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était</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dans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charge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de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son</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du pays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argent.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Il contrôlait le culte du pays.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③ </a:t>
            </a:r>
            <a:r xmlns:a="http://schemas.openxmlformats.org/drawingml/2006/main">
              <a:rPr lang="fr" altLang="ko-KR" sz="2800">
                <a:solidFill>
                  <a:srgbClr val="ff0000"/>
                </a:solidFill>
              </a:rPr>
              <a:t>Il était responsable de l'argent de son pays.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fr" altLang="ko-KR" sz="3600"/>
              <a:t>Puis Philippe commença par ce même passage de l’Écriture et lui annonça la bonne nouvelle concernant Jésus.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8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91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Saül rencontre Jésus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Combien de jours se sont écoulés depuis la mort de Lazare lorsque Jésus est venu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un jour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deux jours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trois jours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quatre jours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③ </a:t>
            </a:r>
            <a:r xmlns:a="http://schemas.openxmlformats.org/drawingml/2006/main">
              <a:rPr altLang="ko-KR" lang="fr" sz="2800">
                <a:solidFill>
                  <a:srgbClr val="ff0000"/>
                </a:solidFill>
              </a:rPr>
              <a:t>trois jours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fr" altLang="ko-KR" sz="3600"/>
              <a:t>Il tomba à terre et entendit une voix qui lui disait : « Saul, Saul, pourquoi me persécutes-tu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9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Il y avait un homme nommé Saul qui détestait ceux qui croyaient en Jésus, et il détestait l’Église.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Saül détestait tellement Jésus qu'il se rendit à Damas pour arrêter les chrétiens.</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Alors qu’il approchait de Damas au cours de son voyage, soudain une lumière venant du ciel jaillit autour de lui. Il entendit une voix : « Saul, Saul, pourquoi me persécutes-tu ?</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Qui es-tu, Seigneur ? » demanda Saül. « Je suis Jésus, que vous persécutez. » Saul était surpris que Jésus soit vivant. Il pensait que Jésus était mort.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Saül, qui a rencontré Jésus, est devenu un homme nouveau. Il est donc devenu l’apôtre Paul, qui a travaillé dur pour prêcher l’Évangile aux Gentils et a écrit de nombreux livres bibliques.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Saül était un homme qui persécutait l’Église, mais Dieu l’a appelé apôtre.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Saul, qui a rencontré Jésus, a vécu une vie complètement différente de celle d’avant.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Quels changements avez-vous apportés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depuis que tu as rencontré Jésus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Ceux qui rencontrent Jésus doivent vivre une vie différente de celle qu’ils ont jamais connue.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celui qui pardonne aux hommes méchants comme Saül, les appelle et les érige en ouvriers.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Pourquoi Saül est-il allé à Damas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Arrêter les chrétiens.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Faire un voyage.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Avoir un culte.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Pour prêcher l'Évangile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① </a:t>
            </a:r>
            <a:r xmlns:a="http://schemas.openxmlformats.org/drawingml/2006/main">
              <a:rPr lang="fr" altLang="ko-KR" sz="2800">
                <a:solidFill>
                  <a:srgbClr val="ff0000"/>
                </a:solidFill>
              </a:rPr>
              <a:t>Arrêter les chrétiens.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fr" altLang="ko-KR" sz="3600"/>
              <a:t>Il tomba à terre et entendit une voix qui lui disait : « Saul, Saul, pourquoi me persécutes-tu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9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fr" sz="3600"/>
              <a:t>Jésus lui dit : « Je suis la résurrection et la vie. Celui qui croit en moi vivra, même s'il meurt ;</a:t>
            </a:r>
            <a:endParaRPr xmlns:a="http://schemas.openxmlformats.org/drawingml/2006/main" altLang="ko-KR" lang="en-US" sz="3600"/>
          </a:p>
          <a:p>
            <a:pPr xmlns:a="http://schemas.openxmlformats.org/drawingml/2006/main" lvl="0">
              <a:defRPr/>
            </a:pPr>
            <a:r xmlns:a="http://schemas.openxmlformats.org/drawingml/2006/main">
              <a:rPr altLang="ko-KR" lang="fr" sz="3600"/>
              <a:t>et quiconque vit et croit en moi ne mourra jamais. Croyez-vous cela ? »</a:t>
            </a:r>
            <a:endParaRPr xmlns:a="http://schemas.openxmlformats.org/drawingml/2006/main" altLang="ko-KR" lang="en-US" sz="3600"/>
          </a:p>
          <a:p>
            <a:pPr xmlns:a="http://schemas.openxmlformats.org/drawingml/2006/main" lvl="0">
              <a:defRPr/>
            </a:pPr>
            <a:r xmlns:a="http://schemas.openxmlformats.org/drawingml/2006/main">
              <a:rPr altLang="ko-KR" lang="fr"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11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92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bon ami de Paul,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t>Mais Barnabas le prit et l'amena aux apôtres. Il leur raconta comment Saül, au cours de son voyage, avait vu le Seigneur et que le Seigneur lui avait parlé, et comment à Damas il avait prêché sans crainte au nom de Jésus.</a:t>
            </a:r>
            <a:r xmlns:a="http://schemas.openxmlformats.org/drawingml/2006/main">
              <a:rPr lang="f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9h27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Après que Paul ait rencontré Jésus, il a voulu rencontrer les disciples de Jésus.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Mais les disciples de Jésus avaient peur de Paul. Parce qu’ils ne savaient pas qu’après avoir rencontré Jésus, Paul était devenu croyant en Jésus.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Barnabas a aidé Paul. « Il a vraiment rencontré Jésus et a complètement changé !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"J'ai aussi vu Paul prêcher à Damas, où il est allé arrêter les chrétiens !" Les disciples se lièrent facilement d’amitié avec Paul.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Après cela, Barnabas et Paul sont devenus de bons amis et ont voyagé à travers le monde pour prêcher l’Évangile ensemble.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Paul, qui a persécuté l'Église, a rencontré Jésus et est devenu un homme nouveau, mais les gens ne l'ont pas cru.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Mais Dieu a préparé Barnabas et l'a fait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un bon collègue de travail pour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Comme Paul et Barnabas, nous devons être de bons amis dans la foi et nous entraider.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nous envoie un ami qui peut nous aider lorsque nous sommes en difficulté.</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Qui a aidé Paul et est devenu ami lorsqu’il était en difficulté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Pierre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Jean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③Barnabé </a:t>
            </a:r>
            <a:r xmlns:a="http://schemas.openxmlformats.org/drawingml/2006/main">
              <a:rPr lang="fr"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Philippe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③Barnabé </a:t>
            </a:r>
            <a:r xmlns:a="http://schemas.openxmlformats.org/drawingml/2006/main">
              <a:rPr lang="fr" altLang="ko-KR" sz="2800">
                <a:solidFill>
                  <a:srgbClr val="ff0000"/>
                </a:solidFill>
              </a:rPr>
              <a:t>_</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74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La Transfiguration de Jésus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fr" altLang="ko-KR" sz="3600"/>
              <a:t>Mais Barnabas le prit et l'amena aux apôtres. Il leur raconta comment Saül, au cours de son voyage, avait vu le Seigneur et que le Seigneur lui avait parlé, et comment à Damas il avait prêché sans crainte au nom de Jésus.</a:t>
            </a:r>
            <a:r xmlns:a="http://schemas.openxmlformats.org/drawingml/2006/main">
              <a:rPr lang="fr"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9h27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93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Dorcas, qui est revenue à la vie.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fr" altLang="ko-KR" sz="3600"/>
              <a:t>Peter les fit tous sortir de la pièce ; puis il s'est mis à genoux et a prié. Se tournant vers la morte, il dit : « Tabitha, lève-toi. » Elle ouvrit les yeux et, voyant Peter, elle se redressa.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9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Il y avait un disciple nommé Dorcas, qui faisait toujours le bien et aidait les pauvres.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À cette époque, elle tomba malade et mourut. Ses voisins étaient très tristes et ont ramené Peter.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Quand Peter est arrivé, tous ceux qui avaient été aidés par elle pleuraient, montrant les vêtements qu'il avait reçus en cadeau.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Peter les fit tous sortir de la pièce ; puis il s'est mis à genoux et a prié.</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"Dorcas, lève-toi!", dit Peter. Elle ouvrit les yeux et s'assit en voyant Peter. En voyant cela, tout le monde était heureux et beaucoup de gens dans ce village croyaient en Jésus.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Pierre était un disciple de Jésus et il était capable de faire ce que Jésus a fait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quand il était sur cette terre.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000">
                <a:solidFill>
                  <a:schemeClr val="tx1">
                    <a:lumMod val="65000"/>
                    <a:lumOff val="35000"/>
                  </a:schemeClr>
                </a:solidFill>
              </a:rPr>
              <a:t>Jésus a dit à ses disciples qu’ils feraient la même chose que lui.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fr" altLang="ko-KR" sz="3000">
                <a:solidFill>
                  <a:schemeClr val="tx1">
                    <a:lumMod val="65000"/>
                    <a:lumOff val="35000"/>
                  </a:schemeClr>
                </a:solidFill>
              </a:rPr>
              <a:t>Nous sommes disciples de Jésus.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fr" altLang="ko-KR" sz="3000">
                <a:solidFill>
                  <a:schemeClr val="tx1">
                    <a:lumMod val="65000"/>
                    <a:lumOff val="35000"/>
                  </a:schemeClr>
                </a:solidFill>
              </a:rPr>
              <a:t>Nous devons apprendre et nous souvenir de ce que Jésus a fait dans ce pays et faire les mêmes choses que Jésus.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donne à ses disciples le pouvoir de prêcher l’Évangile.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fr" sz="3600"/>
              <a:t>Là, il fut transfiguré devant eux. Son visage brillait comme le soleil et ses vêtements devenaient aussi blancs que la lumière.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17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Quand Pierre est venu à Dorcas, les gens étaient tristes et que lui ont-ils montré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Vêtements que Dorcas avait confectionnés.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Les repas que Dorcas avait préparés.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Le fils de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Lettre de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① </a:t>
            </a:r>
            <a:r xmlns:a="http://schemas.openxmlformats.org/drawingml/2006/main">
              <a:rPr lang="fr" altLang="ko-KR" sz="2800">
                <a:solidFill>
                  <a:srgbClr val="ff0000"/>
                </a:solidFill>
              </a:rPr>
              <a:t>Vêtements que Dorcas avait confectionnés.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fr" altLang="ko-KR" sz="3600"/>
              <a:t>Peter les fit tous sortir de la pièce ; puis il s'est mis à genoux et a prié. Se tournant vers la morte, il dit : « Tabitha, lève-toi. » Elle ouvrit les yeux et, voyant Peter, elle se redressa.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9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94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Corneille, un Gentil sauvé</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Les croyants circoncis qui étaient venus avec Pierre étaient étonnés que le don du Saint-Esprit ait été répandu même sur les païens.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 10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fr" altLang="ko-KR" sz="2500">
                <a:solidFill>
                  <a:schemeClr val="tx1">
                    <a:lumMod val="65000"/>
                    <a:lumOff val="35000"/>
                  </a:schemeClr>
                </a:solidFill>
              </a:rPr>
              <a:t>Il y avait à Césarée un homme nommé Corneille, centurion du régiment italien.</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fr" altLang="ko-KR" sz="2500">
                <a:solidFill>
                  <a:schemeClr val="tx1">
                    <a:lumMod val="65000"/>
                    <a:lumOff val="35000"/>
                  </a:schemeClr>
                </a:solidFill>
              </a:rPr>
              <a:t>Lui et toute sa famille étaient pieux et craignaient Dieu ; il donnait généreusement à ceux qui en avaient besoin et priait Dieu régulièrement.</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Un jour, Corneille entendit la voix de Dieu alors qu'il priait. "Envoyez les hommes devenir un homme nommé Pierre."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fr" altLang="ko-KR" sz="2400">
                <a:solidFill>
                  <a:schemeClr val="tx1">
                    <a:lumMod val="65000"/>
                    <a:lumOff val="35000"/>
                  </a:schemeClr>
                </a:solidFill>
              </a:rPr>
              <a:t>À cette époque, Pierre a également eu une vision dans la prière. Dieu lui a donné du ciel des animaux que les Juifs ne pouvaient pas manger et lui a ordonné de manger.</a:t>
            </a:r>
            <a:r xmlns:a="http://schemas.openxmlformats.org/drawingml/2006/main">
              <a:rPr lang="fr" altLang="en-US" sz="2400">
                <a:solidFill>
                  <a:schemeClr val="tx1">
                    <a:lumMod val="65000"/>
                    <a:lumOff val="35000"/>
                  </a:schemeClr>
                </a:solidFill>
              </a:rPr>
              <a:t> </a:t>
            </a:r>
            <a:r xmlns:a="http://schemas.openxmlformats.org/drawingml/2006/main">
              <a:rPr lang="fr" altLang="ko-KR" sz="2400">
                <a:solidFill>
                  <a:schemeClr val="tx1">
                    <a:lumMod val="65000"/>
                    <a:lumOff val="35000"/>
                  </a:schemeClr>
                </a:solidFill>
              </a:rPr>
              <a:t>« Ne qualifiez pas d'impur ce que Dieu a rendu pur. »</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Finalement, Pierre suivit les hommes que Corneille avait envoyés et se rendit chez Corneille.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fr" altLang="ko-KR" sz="2400">
                <a:solidFill>
                  <a:schemeClr val="tx1">
                    <a:lumMod val="65000"/>
                    <a:lumOff val="35000"/>
                  </a:schemeClr>
                </a:solidFill>
              </a:rPr>
              <a:t>Pierre leur a prêché Jésus et l'Évangile à Corneille et à sa famille. Alors le Saint-Esprit descendit sur eux. Il s'en rendit compte en regardant ceci ; "Même les gentils peuvent être sauvés s'ils croient en Jésus !"</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fr" altLang="ko-KR" sz="3400">
                <a:solidFill>
                  <a:schemeClr val="tx1">
                    <a:lumMod val="65000"/>
                    <a:lumOff val="35000"/>
                  </a:schemeClr>
                </a:solidFill>
              </a:rPr>
              <a:t>Pierre pensait que seuls les Juifs pouvaient croire en Jésus et être sauvés.</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fr" altLang="ko-KR" sz="3400">
                <a:solidFill>
                  <a:schemeClr val="tx1">
                    <a:lumMod val="65000"/>
                    <a:lumOff val="35000"/>
                  </a:schemeClr>
                </a:solidFill>
              </a:rPr>
              <a:t>Mais l’Évangile de Dieu n’a aucune discrimination parmi tous les peuples du monde.</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fr" altLang="ko-KR" sz="3400">
                <a:solidFill>
                  <a:schemeClr val="tx1">
                    <a:lumMod val="65000"/>
                    <a:lumOff val="35000"/>
                  </a:schemeClr>
                </a:solidFill>
              </a:rPr>
              <a:t>Nous devons prêcher l’Évangile à tous dans le monde afin qu’ils puissent être sauvés.</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Jésus prit avec lui Pierre, Jacques et Jean et les conduisit seuls sur une haute montagne.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donne le salut à tous ceux qui croient en lui, sans distinction de nationalité ou de statut.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Quelle vision Pierre a-t-il eu en priant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Jésus descendant du ciel.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Bible descendant du ciel.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Des anges descendant du ciel.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Les animaux que les Juifs ne peuvent pas manger sont descendus du ciel.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④ </a:t>
            </a:r>
            <a:r xmlns:a="http://schemas.openxmlformats.org/drawingml/2006/main">
              <a:rPr lang="fr" altLang="ko-KR" sz="2800">
                <a:solidFill>
                  <a:srgbClr val="ff0000"/>
                </a:solidFill>
              </a:rPr>
              <a:t>Les animaux que les Juifs ne peuvent pas manger sont descendus du ciel.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Les croyants circoncis qui étaient venus avec Pierre étaient étonnés que le don du Saint-Esprit ait été répandu même sur les païens.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 10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95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Chanter des hymnes</a:t>
            </a:r>
            <a:endParaRPr xmlns:a="http://schemas.openxmlformats.org/drawingml/2006/main" lang="en-US" altLang="ko-KR" sz="4000"/>
          </a:p>
          <a:p>
            <a:pPr xmlns:a="http://schemas.openxmlformats.org/drawingml/2006/main" algn="ctr">
              <a:defRPr/>
            </a:pPr>
            <a:r xmlns:a="http://schemas.openxmlformats.org/drawingml/2006/main">
              <a:rPr lang="fr" altLang="ko-KR" sz="4000"/>
              <a:t>même en prison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fr" altLang="ko-KR" sz="3600"/>
              <a:t>Vers minuit, Paul et Silas priaient et chantaient des hymnes à Dieu, et les autres prisonniers les écoutaient.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16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Paul et Silas ont fait de leur mieux pour prêcher l'évangile en Philippe. Mais les gens qui détestaient cela ont battu Paul et Silas et les ont mis en prison.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Paul et Silas ont prié et loué Dieu même en prison. Tout le monde dans la prison a écouté cela.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Puis soudain, il y a eu un tel tremblement de terre que toutes les portes de la prison se sont ouvertes. Le geôlier était très inquiet car il pensait que les prisonniers s'étaient évadés.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Paul a crié : « Ne vous inquiétez pas ! Nous sommes tous là ! « Monsieur, que dois-je faire pour être sauvé ? » demanda le geôlier.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"Croyez au Seigneur Jésus. Alors vous et votre famille serez sauvés !" A cette heure de la nuit, le geôlier les prit et lava leurs blessures ; puis immédiatement, lui et toute sa famille furent baptisés.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Là, il fut transfiguré devant eux. Son visage brillait comme le soleil et ses vêtements devenaient aussi blancs que la lumière.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fr" altLang="ko-KR" sz="2900">
                <a:solidFill>
                  <a:schemeClr val="tx1">
                    <a:lumMod val="65000"/>
                    <a:lumOff val="35000"/>
                  </a:schemeClr>
                </a:solidFill>
              </a:rPr>
              <a:t>Paul et Silas n'ont pas été déçus et ont prié et loué,</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r" altLang="ko-KR" sz="2900">
                <a:solidFill>
                  <a:schemeClr val="tx1">
                    <a:lumMod val="65000"/>
                    <a:lumOff val="35000"/>
                  </a:schemeClr>
                </a:solidFill>
              </a:rPr>
              <a:t>même s'ils ont été battus à mort.</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r" altLang="ko-KR" sz="2900">
                <a:solidFill>
                  <a:schemeClr val="tx1">
                    <a:lumMod val="65000"/>
                    <a:lumOff val="35000"/>
                  </a:schemeClr>
                </a:solidFill>
              </a:rPr>
              <a:t>Puis Dieu a ouvert la porte de la prison et leur a donné une chance de prêcher l'Évangile.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r" altLang="ko-KR" sz="2900">
                <a:solidFill>
                  <a:schemeClr val="tx1">
                    <a:lumMod val="65000"/>
                    <a:lumOff val="35000"/>
                  </a:schemeClr>
                </a:solidFill>
              </a:rPr>
              <a:t>au geôlier et à sa famille.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r" altLang="ko-KR" sz="2900">
                <a:solidFill>
                  <a:schemeClr val="tx1">
                    <a:lumMod val="65000"/>
                    <a:lumOff val="35000"/>
                  </a:schemeClr>
                </a:solidFill>
              </a:rPr>
              <a:t>Il y a aussi des moments où nous sommes en difficulté.</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r" altLang="ko-KR" sz="2900">
                <a:solidFill>
                  <a:schemeClr val="tx1">
                    <a:lumMod val="65000"/>
                    <a:lumOff val="35000"/>
                  </a:schemeClr>
                </a:solidFill>
              </a:rPr>
              <a:t>Et si vous ne vous laissez pas tomber et ne passez pas à la prière et à la louange, Dieu vous sauvera.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r" altLang="ko-KR" sz="2900">
                <a:solidFill>
                  <a:schemeClr val="tx1">
                    <a:lumMod val="65000"/>
                    <a:lumOff val="35000"/>
                  </a:schemeClr>
                </a:solidFill>
              </a:rPr>
              <a:t>d'une manière étonnante.</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me donne le pouvoir de surmonter toutes les difficultés et épreuves.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Qu'ont fait Paul et Silas en prison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Ils pleuraient.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Ils ont supplié pour leur vie.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Ils ont été déçus.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Ils ont prié et chanté des hymnes.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④ </a:t>
            </a:r>
            <a:r xmlns:a="http://schemas.openxmlformats.org/drawingml/2006/main">
              <a:rPr lang="fr" altLang="ko-KR" sz="2800">
                <a:solidFill>
                  <a:srgbClr val="ff0000"/>
                </a:solidFill>
              </a:rPr>
              <a:t>Ils ont prié et chanté des hymnes.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fr" altLang="ko-KR" sz="3600"/>
              <a:t>Vers minuit, Paul et Silas priaient et chantaient des hymnes à Dieu, et les autres prisonniers les écoutaient.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16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96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Paul a prêché l'Évangile au roi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Paul répondit : « Peu de temps ou longtemps, je prie Dieu que non seulement vous mais tous ceux qui m'écoutent aujourd'hui deviennent ce que je suis, à l'exception de ces chaînes.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26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Paul a prêché l’Évangile et est finalement devenu prisonnier à Jérusalem. Le roi Agrippa s'enquit des péchés du prisonnier Paul.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 Vous avez la permission de parler pour vous-même ! Agrippa a donné à Paul le temps de commencer sa défense.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Paul a profité de l’occasion pour prêcher l’Évangile. "Ô roi, j'espère que tu pourras devenir comme moi à l'exception de ces chaînes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Le roi n'a trouvé aucun péché chez Paul. Paul voulait aller à Rome et prêcher l'Évangile à l'empereur.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À ce moment-là, Moïse et Élie apparurent devant eux, parlant avec Jésus.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Finalement, Paul fit appel à l’empereur romain. En tant que prisonnier, Paul monta sur un bateau pour se rendre chez l'empereur de Rome.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Paul était prisonnier, mais il prêchait l'Évangile avec fierté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devant le roi de son propre procès.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Parce qu’il n’avait pas honte de l’Évangile et qu’il croyait que c’était une fière vérité.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Nous devons être capables de prêcher l’Évangile de Jésus avec confiance et courage à tous ceux que nous rencontrons.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bien plus élevé que l’homme le plus élevé du monde.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Qu'a fait Paul lorsque le roi du procès de Paul lui a donné l'occasion de parler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Il a prêché l'Évangile de Jésus.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Il a accusé une mauvaise personne.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Il a demandé sa libération.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Il a prié et chanté des hymnes.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① </a:t>
            </a:r>
            <a:r xmlns:a="http://schemas.openxmlformats.org/drawingml/2006/main">
              <a:rPr lang="fr" altLang="ko-KR" sz="2800">
                <a:solidFill>
                  <a:srgbClr val="ff0000"/>
                </a:solidFill>
              </a:rPr>
              <a:t>Il a prêché l'Évangile de Jésus.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fr" altLang="ko-KR" sz="3600"/>
              <a:t>Paul répondit : « Peu de temps ou longtemps, je prie Dieu que non seulement vous mais tous ceux qui m'écoutent aujourd'hui deviennent ce que je suis, à l'exception de ces chaînes.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26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97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navire coule !</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et dit : « N'aie pas peur, Paul. Vous devez subir votre procès devant César ; et Dieu vous a gracieusement donné la vie de tous ceux qui naviguent avec vous.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27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Paul a été emmené à Rome par bateau avec les autres prisonniers.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Cependant, le navire risquait de couler à cause du typhon. Tout le monde tremblait de peur.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Paul a prié Dieu et l'a dit aux gens. "N'aie pas peur. Dieu a dit que personne ne mourrait."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Une voix venant de la nuée dit : « Celui-ci est mon Fils que j'aime ; avec lui, je suis très content. Ecoute 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Le navire a coulé, mais comme Paul l'a dit, tout le monde a pu débarquer sur l'île sans un seul mort.</a:t>
            </a:r>
            <a:r xmlns:a="http://schemas.openxmlformats.org/drawingml/2006/main">
              <a:rPr lang="fr"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Paul a prêché Jésus sur l'île et a rendu gloire à Dieu.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Paul a prié, encouragé les autres, même en temps de crise, lorsque le navire était sur le point de couler.</a:t>
            </a:r>
            <a:r xmlns:a="http://schemas.openxmlformats.org/drawingml/2006/main">
              <a:rPr lang="fr" altLang="en-US" sz="3200">
                <a:solidFill>
                  <a:schemeClr val="tx1">
                    <a:lumMod val="65000"/>
                    <a:lumOff val="35000"/>
                  </a:schemeClr>
                </a:solidFill>
              </a:rPr>
              <a:t> </a:t>
            </a:r>
            <a:r xmlns:a="http://schemas.openxmlformats.org/drawingml/2006/main">
              <a:rPr lang="fr" altLang="ko-KR" sz="3200">
                <a:solidFill>
                  <a:schemeClr val="tx1">
                    <a:lumMod val="65000"/>
                    <a:lumOff val="35000"/>
                  </a:schemeClr>
                </a:solidFill>
              </a:rPr>
              <a:t>Finalement, ils ont tous été sauvés,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tout comme Paul l'a dit.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Le peuple de Dieu a la responsabilité de transmettre la volonté de Dieu au monde par la prière et par la bonne nouvelle du salut de Dieu.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le propriétaire de toute vie dans le monde. Rien ne meurt sans sa permission.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Qu'a fait Paul lorsque le navire a rencontré le typhon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Il a pleuré.</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Il a sauté à la mer.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Il s'est battu contre le pilote.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Il a prié Dieu.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④ </a:t>
            </a:r>
            <a:r xmlns:a="http://schemas.openxmlformats.org/drawingml/2006/main">
              <a:rPr lang="fr" altLang="ko-KR" sz="2800">
                <a:solidFill>
                  <a:srgbClr val="ff0000"/>
                </a:solidFill>
              </a:rPr>
              <a:t>Il a prié Dieu.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et dit : « N'aie pas peur, Paul. Vous devez subir votre procès devant César ; et Dieu vous a gracieusement donné la vie de tous ceux qui naviguent avec vous.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Actes</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27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98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Plaidoyer de Paul pour Onésime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fr" altLang="ko-KR" sz="3600"/>
              <a:t>Je fais appel à toi pour mon fils Onésime, qui est devenu mon fils alors que j'étais enchaîné.</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Philémon</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Onésime était un serviteur de Philémon. Mais il s'est faufilé sans la permission de son maître pour se rendre à Rome.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Onésime a rencontré Paul qui était emprisonné à Rome. Paul lui a prêché l’Évangile et il en est venu à croire en Jésus.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Lorsqu’ils entendirent cela, ils tombèrent face contre terre, terrifiés. Jésus a dit : « N'ayez pas peur. » Quand ils levèrent les yeux, ils ne virent personne à part Jésus.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Paul dit à Onésime de retourner auprès de son maître Philémon et de lui demander pardon. Et Paul a dit à Onésime de vivre en croyant en Jésus.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Onésime était inquiet. Car à cette époque, le serviteur évadé a été tué par son propriétaire.</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Paul a écrit une lettre pour Onésime à son maître, Philémon, pour lui pardonner. Cette lettre est « Philémon » dans la Bible.</a:t>
            </a:r>
            <a:r xmlns:a="http://schemas.openxmlformats.org/drawingml/2006/main">
              <a:rPr lang="f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Paul a renoué la relation brisée entre Onésime et Philémon. Onésime a demandé pardon à Philémon, et Philémon a pardonné à Onésime.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Nous devons demander pardon si nous avons fait quelque chose de mal.</a:t>
            </a:r>
            <a:r xmlns:a="http://schemas.openxmlformats.org/drawingml/2006/main">
              <a:rPr lang="fr" altLang="en-US" sz="3200">
                <a:solidFill>
                  <a:schemeClr val="tx1">
                    <a:lumMod val="65000"/>
                    <a:lumOff val="35000"/>
                  </a:schemeClr>
                </a:solidFill>
              </a:rPr>
              <a:t> </a:t>
            </a:r>
            <a:r xmlns:a="http://schemas.openxmlformats.org/drawingml/2006/main">
              <a:rPr lang="fr" altLang="ko-KR" sz="3200">
                <a:solidFill>
                  <a:schemeClr val="tx1">
                    <a:lumMod val="65000"/>
                    <a:lumOff val="35000"/>
                  </a:schemeClr>
                </a:solidFill>
              </a:rPr>
              <a:t>Et si quelqu’un nous a fait quelque chose de mal, nous devons lui pardonner.</a:t>
            </a:r>
            <a:r xmlns:a="http://schemas.openxmlformats.org/drawingml/2006/main">
              <a:rPr lang="fr" altLang="en-US" sz="3200">
                <a:solidFill>
                  <a:schemeClr val="tx1">
                    <a:lumMod val="65000"/>
                    <a:lumOff val="35000"/>
                  </a:schemeClr>
                </a:solidFill>
              </a:rPr>
              <a:t> </a:t>
            </a:r>
            <a:r xmlns:a="http://schemas.openxmlformats.org/drawingml/2006/main">
              <a:rPr lang="fr" altLang="ko-KR" sz="3200">
                <a:solidFill>
                  <a:schemeClr val="tx1">
                    <a:lumMod val="65000"/>
                    <a:lumOff val="35000"/>
                  </a:schemeClr>
                </a:solidFill>
              </a:rPr>
              <a:t>C'est ce que les gens croient en Jésus.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apporte la paix et la réconciliation là où il y a des luttes et des conflits.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Qui Onésime a-t-il rencontré à Rome lorsqu'il s'est enfui de son propriétaire, Philémon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Pierre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Jean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③Barnabé </a:t>
            </a:r>
            <a:r xmlns:a="http://schemas.openxmlformats.org/drawingml/2006/main">
              <a:rPr lang="fr"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④Paul </a:t>
            </a:r>
            <a:r xmlns:a="http://schemas.openxmlformats.org/drawingml/2006/main">
              <a:rPr lang="fr"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④Paul </a:t>
            </a:r>
            <a:r xmlns:a="http://schemas.openxmlformats.org/drawingml/2006/main">
              <a:rPr lang="fr" altLang="ko-KR" sz="2800">
                <a:solidFill>
                  <a:srgbClr val="ff0000"/>
                </a:solidFill>
              </a:rPr>
              <a:t>_</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fr" altLang="ko-KR" sz="3600"/>
              <a:t>Je fais appel à toi pour mon fils Onésime, qui est devenu mon fils alors que j'étais enchaîné.</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Philémon</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99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Timothée, le disciple de Paul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fr" altLang="ko-KR" sz="3600"/>
              <a:t>Cela m'a rappelé votre foi sincère, qui a d'abord vécu chez votre grand-mère Lois et chez votre mère Eunice et, j'en suis persuadé, vit maintenant aussi en vous.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2Thimothée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Paul avait un disciple nommé Timothée. Timothée est missionnaire avec Paul depuis qu'il est enfant.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Il y avait un homme qui avait deux fils. Le deuxième fils demanda à son père de lui donner à l'avance sa part de propriété.</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r" sz="3600">
                <a:solidFill>
                  <a:schemeClr val="tx1">
                    <a:lumMod val="65000"/>
                    <a:lumOff val="35000"/>
                  </a:schemeClr>
                </a:solidFill>
              </a:rPr>
              <a:t>Jésus était sur cette terre sous forme humaine, mais il est aussi Dieu.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Comme Dieu l'a ordonné à ses disciples sur la montagne,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nous devons croire en Jésus comme Fils de Dieu et l’écouter attentivement.</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Paul, qui était en prison, savait qu'il était sur le point de mourir et a écrit une lettre à son disciple bien-aimé Timothée.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La lettre expliquait comment Timothée devait enseigner aux croyants en tant que ministre de l'Église.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Timothée et les croyants ont lu la lettre de Paul et ont décidé de ne pas perdre la foi jusqu'au bout, même dans la persécution.</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Ainsi, la foi de Paul a été transmise à son disciple Timothée, puis aux églises.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fr" altLang="ko-KR" sz="3600">
                <a:solidFill>
                  <a:schemeClr val="tx1">
                    <a:lumMod val="65000"/>
                    <a:lumOff val="35000"/>
                  </a:schemeClr>
                </a:solidFill>
              </a:rPr>
              <a:t>Grâce aux évangélistes qui nous ont prêché l’Évangile et aux enseignants qui nous ont enseigné la parole de Dieu, notre foi et notre église ont grandi.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Maintenant, nous devons leur transmettre notre foi et leur enseigner la parole de Dieu que nous avons apprise.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ressuscité et il est vivant éternellement, avec des églises et des croyants qui croient en lui.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À qui Paul a-t-il écrit la lettre à l’approche du jour de sa mort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Luc</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Marque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Timothée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④Silas </a:t>
            </a:r>
            <a:r xmlns:a="http://schemas.openxmlformats.org/drawingml/2006/main">
              <a:rPr lang="fr"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③ </a:t>
            </a:r>
            <a:r xmlns:a="http://schemas.openxmlformats.org/drawingml/2006/main">
              <a:rPr lang="fr" altLang="ko-KR" sz="2800">
                <a:solidFill>
                  <a:srgbClr val="ff0000"/>
                </a:solidFill>
              </a:rPr>
              <a:t>Timothée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fr" altLang="ko-KR" sz="3600"/>
              <a:t>Cela m'a rappelé votre foi sincère, qui a d'abord vécu chez votre grand-mère Lois et chez votre mère Eunice et, j'en suis persuadé, vit maintenant aussi en vous.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2Thimothée</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100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John a vu un spectacle incroyable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fr" altLang="ko-KR" sz="3600"/>
              <a:t>Celui qui témoigne de ces choses dit : « Oui, je viens bientôt. » Amen. Viens, Seigneur Jésus.</a:t>
            </a:r>
            <a:endParaRPr xmlns:a="http://schemas.openxmlformats.org/drawingml/2006/main" lang="en-US" altLang="ko-KR" sz="3600"/>
          </a:p>
          <a:p>
            <a:pPr xmlns:a="http://schemas.openxmlformats.org/drawingml/2006/main" lvl="0">
              <a:defRPr/>
            </a:pPr>
            <a:r xmlns:a="http://schemas.openxmlformats.org/drawingml/2006/main">
              <a:rPr lang="fr"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Révélation</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22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celui qui brille magnifiquement avec une apparence glorieuse.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La persécution de l’Église s’est aggravée de jour en jour. Tous ses disciples furent martyrisés tout en gardant la foi, et Jean fut confiné seul à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Un jour, il entendit une voix forte comme une trompette qui disait : « Écrivez sur un rouleau ce que vous voyez et envoyez-le aux sept églises. »</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Jean a vu Jésus aussi. Jésus était l'image d'un roi qui détenait tout le pouvoir du monde.</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Jean a vu le nouveau ciel et la nouvelle terre à venir. Il n’y aura rien de mal, il n’y aura pas de chagrin et il y aura toujours du bonheur avec Dieu.</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Jean a écrit toutes ces visions et les a écrites aux églises. « Gardez votre foi, car le Seigneur reviendra ! » Ceci est le dernier livre de la Bible, Apocalypse</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Jésus reviendra sur cette terre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comme juge un jour.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A cette époque, ceux qui ne croyaient pas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en Jésus souffre pour toujours,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Ceux qui croient en Jésus apprécieront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La vie éternelle avec le bonheur.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Attendez-vous le retour de Jésus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Nous ne devons pas perdre cet espoir, nous devons garder notre foi en cette terre jusqu'au bout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reviendra sur cette terre en tant que roi, jugera toutes choses et gouvernera toutes choses pour toujours.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Quel est le nom de l’île où fut confiné le disciple Jean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Malte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Hawaï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④ </a:t>
            </a:r>
            <a:r xmlns:a="http://schemas.openxmlformats.org/drawingml/2006/main">
              <a:rPr lang="fr"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fr" altLang="ko-KR" sz="3600"/>
              <a:t>Celui qui témoigne de ces choses dit : « Oui, je viens bientôt. » Amen. Viens, Seigneur Jésus.</a:t>
            </a:r>
            <a:endParaRPr xmlns:a="http://schemas.openxmlformats.org/drawingml/2006/main" lang="en-US" altLang="ko-KR" sz="3600"/>
          </a:p>
          <a:p>
            <a:pPr xmlns:a="http://schemas.openxmlformats.org/drawingml/2006/main" lvl="0">
              <a:defRPr/>
            </a:pPr>
            <a:r xmlns:a="http://schemas.openxmlformats.org/drawingml/2006/main">
              <a:rPr lang="fr"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Révélation</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22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Aujourd'hui</a:t>
            </a:r>
            <a:r xmlns:a="http://schemas.openxmlformats.org/drawingml/2006/main">
              <a:rPr altLang="en-US" lang="fr" sz="4000">
                <a:solidFill>
                  <a:srgbClr val="ff0000"/>
                </a:solidFill>
              </a:rPr>
              <a:t> </a:t>
            </a:r>
            <a:r xmlns:a="http://schemas.openxmlformats.org/drawingml/2006/main">
              <a:rPr altLang="ko-KR" lang="fr" sz="4000">
                <a:solidFill>
                  <a:srgbClr val="ff0000"/>
                </a:solidFill>
              </a:rPr>
              <a:t>Questionnaire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Qui n'a pas vu la transfiguration de Jésus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Pierre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Jacques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Jean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④Thomas </a:t>
            </a:r>
            <a:r xmlns:a="http://schemas.openxmlformats.org/drawingml/2006/main">
              <a:rPr altLang="ko-KR" lang="fr"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④Thomas </a:t>
            </a:r>
            <a:r xmlns:a="http://schemas.openxmlformats.org/drawingml/2006/main">
              <a:rPr altLang="ko-KR" lang="fr"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fr" sz="3600"/>
              <a:t>Là, il fut transfiguré devant eux. Son visage brillait comme le soleil et ses vêtements devenaient aussi blancs que la lumière.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17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75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a:t>
            </a:r>
            <a:r xmlns:a="http://schemas.openxmlformats.org/drawingml/2006/main">
              <a:rPr lang="fr" altLang="en-US" sz="4400"/>
              <a:t> </a:t>
            </a:r>
            <a:r xmlns:a="http://schemas.openxmlformats.org/drawingml/2006/main">
              <a:rPr lang="fr" altLang="ko-KR" sz="4400"/>
              <a:t>Aime les enfants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fr" sz="3600"/>
              <a:t>Quand Jésus vit cela, il fut indigné. Il leur dit : « Laissez les petits enfants venir à moi et ne les empêchez pas, car le royaume de Dieu appartient à ceux qui leur ressemblent.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10h14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Un parent a amené son enfant à Jésus pour qu'il le bénisse.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Alors les disciples de Jésus le réprimandèrent. « Comment oses-tu amener ton enfant à Jésus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Quand Jésus l'a vu, il a dit avec colère.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 N'empêchez pas les enfants de venir vers moi. Le royaume de Dieu appartient à ces enfants.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Mais le fils avait gaspillé tous ses biens dans un pays lointain et était devenu malheureux.</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Celui qui ne recevra pas le royaume de Dieu comme un petit enfant n'y entrera jamais. " Et il prit les enfants dans ses bras, leur imposa les mains et les bénit.</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r" sz="3600">
                <a:solidFill>
                  <a:schemeClr val="tx1">
                    <a:lumMod val="65000"/>
                    <a:lumOff val="35000"/>
                  </a:schemeClr>
                </a:solidFill>
              </a:rPr>
              <a:t>Jésus a dit que le royaume de Dieu appartient à ces enfants.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Devenons aussi des enfants qui aiment Dieu et obéissent à Jésus sans perdre la pureté, l'honnêteté et l'honnêteté.</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et vrai coeur d'enfant.</a:t>
            </a:r>
            <a:r xmlns:a="http://schemas.openxmlformats.org/drawingml/2006/main">
              <a:rPr altLang="en-US" lang="fr"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r xmlns:a="http://schemas.openxmlformats.org/drawingml/2006/main">
              <a:rPr altLang="en-US" lang="fr" sz="3600">
                <a:solidFill>
                  <a:srgbClr val="0070c0"/>
                </a:solidFill>
              </a:rPr>
              <a:t> </a:t>
            </a:r>
            <a:r xmlns:a="http://schemas.openxmlformats.org/drawingml/2006/main">
              <a:rPr altLang="ko-KR" lang="fr" sz="3600">
                <a:solidFill>
                  <a:srgbClr val="0070c0"/>
                </a:solidFill>
              </a:rPr>
              <a:t>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celui qui aime, valorise et bénit les enfants.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Qu’ont fait les disciples lorsque les enfants ont essayé d’aller vers Jésus ?</a:t>
            </a:r>
            <a:r xmlns:a="http://schemas.openxmlformats.org/drawingml/2006/main">
              <a:rPr altLang="en-US" lang="f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Ils les ont accueillis avec plaisir.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Ils leur ont reproché de ne pas aller vers Jésus.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Ils ont présenté Jésus aux enfants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Ils leur ont donné de la nourriture et les ont renvoyés chez eux.</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② </a:t>
            </a:r>
            <a:r xmlns:a="http://schemas.openxmlformats.org/drawingml/2006/main">
              <a:rPr altLang="ko-KR" lang="fr" sz="2800">
                <a:solidFill>
                  <a:srgbClr val="ff0000"/>
                </a:solidFill>
              </a:rPr>
              <a:t>Ils leur ont reproché de ne pas aller vers Jésus.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fr" sz="3600"/>
              <a:t>Quand Jésus vit cela, il fut indigné. Il leur dit : « Laissez les petits enfants venir à moi et ne les empêchez pas, car le royaume de Dieu appartient à ceux qui leur ressemblent.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10h14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76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a guéri un aveugle, Bartimée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fr" sz="3600"/>
              <a:t>« Va, dit Jésus, ta foi t'a guéri. » Immédiatement, il recouvra la vue et suivit Jésus sur le chemin.</a:t>
            </a:r>
            <a:endParaRPr xmlns:a="http://schemas.openxmlformats.org/drawingml/2006/main" altLang="ko-KR" lang="en-US" sz="3600"/>
          </a:p>
          <a:p>
            <a:pPr xmlns:a="http://schemas.openxmlformats.org/drawingml/2006/main" lvl="0">
              <a:defRPr/>
            </a:pPr>
            <a:r xmlns:a="http://schemas.openxmlformats.org/drawingml/2006/main">
              <a:rPr altLang="ko-KR" lang="fr"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fr"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dix:</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Lorsque Jésus arriva à Jéricho, aveugle, Bartimée était assis au bord de la route et mendiait.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Lorsqu'il entendit que c'était Jésus de Nazareth, il se mit à crier : « Jésus, fils de David, aie pitié de moi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Jésus appela Bartimée. "Que veux-tu que je fasse pour toi?" Jésus lui a demandé. L'aveugle dit : « Rabbi, je veux voir. »</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fr" sz="2800">
                <a:solidFill>
                  <a:schemeClr val="tx1">
                    <a:lumMod val="65000"/>
                    <a:lumOff val="35000"/>
                  </a:schemeClr>
                </a:solidFill>
              </a:rPr>
              <a:t>Le fils réalisa qu'il devenait plus malheureux que les domestiques de la maison de son père.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r" sz="2800">
                <a:solidFill>
                  <a:schemeClr val="tx1">
                    <a:lumMod val="65000"/>
                    <a:lumOff val="35000"/>
                  </a:schemeClr>
                </a:solidFill>
              </a:rPr>
              <a:t>Il revint donc et pria son père de l'accepter comme l'un de ses serviteurs.</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 Va, dit Jésus, ta foi t'a guéri. » Immédiatement, il recouvra la vue.</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"Merci Jésus!" Bartimée suivit Jésus qui lui fit recouvrer la vue.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r" sz="3600">
                <a:solidFill>
                  <a:schemeClr val="tx1">
                    <a:lumMod val="65000"/>
                    <a:lumOff val="35000"/>
                  </a:schemeClr>
                </a:solidFill>
              </a:rPr>
              <a:t>Jésus dit à Bartimée : « Ta foi t'a guéri.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C'est la foi qui nous sauve.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La foi s'exprime dans une prière sincère.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Quand nous prions Jésus,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Nous devons avoir cette foi.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celui qui écoute et répond à nos prières sincères.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Qu’est-ce que Bartimée a demandé à Jésus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Donnez-moi beaucoup d'argent.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Je veux être ton disciple.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Laissez-moi marcher sur l'eau.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Je veux revoir.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Je veux revoir.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fr" sz="3600"/>
              <a:t>« Va, dit Jésus, ta foi t'a guéri. » Immédiatement, il recouvra la vue et suivit Jésus sur le chemin.</a:t>
            </a:r>
            <a:endParaRPr xmlns:a="http://schemas.openxmlformats.org/drawingml/2006/main" altLang="ko-KR" lang="en-US" sz="3600"/>
          </a:p>
          <a:p>
            <a:pPr xmlns:a="http://schemas.openxmlformats.org/drawingml/2006/main" lvl="0">
              <a:defRPr/>
            </a:pPr>
            <a:r xmlns:a="http://schemas.openxmlformats.org/drawingml/2006/main">
              <a:rPr altLang="ko-KR" lang="fr"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fr"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dix:</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77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Zachée a grimpé à un arbre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fr" sz="3600"/>
              <a:t>Car le Fils de l’homme est venu chercher et sauver ce qui était perdu.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Luc</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19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dix</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Il y avait un homme riche nommé Zachée. Il était le principal percepteur des impôts, donc les gens le détestaient.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Un jour, Jésus arriva au village où vivait Zachée. Beaucoup de gens étaient rassemblés pour voir Jésus.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Dès que son père vit son fils venir de loin, il courut vers lui, le serra dans ses bras et l'accepta avec joie.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Zachée grimpe sur un arbre pour voir Jésus. Jésus le regarda et dit. « Zachée, descends immédiatement. Je dois rester chez toi aujourd’hui.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 Zachée a décidé à Jésus. " Je donnerai la moitié de mes biens aux pauvres.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Jésus a dit : « Aujourd'hui, le salut est venu dans cette maison. Je suis venu chercher et sauver ce qui était perdu.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Lorsque Zachée a rencontré Jésus, il a avoué qu’il donnerait aux pauvres ses biens les plus chers.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Quelle est la chose la plus importante pour vous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Qu’avez-vous abandonné après avoir rencontré Jésus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devons nous rappeler que la chose la plus précieuse pour nous est Jésus.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le Sauveur qui est venu sur cette terre pour sauver tout le monde sans distinction.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Aujourd'hui</a:t>
            </a:r>
            <a:r xmlns:a="http://schemas.openxmlformats.org/drawingml/2006/main">
              <a:rPr altLang="en-US" lang="fr" sz="4000">
                <a:solidFill>
                  <a:srgbClr val="ff0000"/>
                </a:solidFill>
              </a:rPr>
              <a:t> </a:t>
            </a:r>
            <a:r xmlns:a="http://schemas.openxmlformats.org/drawingml/2006/main">
              <a:rPr altLang="ko-KR" lang="fr" sz="4000">
                <a:solidFill>
                  <a:srgbClr val="ff0000"/>
                </a:solidFill>
              </a:rPr>
              <a:t>Questionnaire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Pourquoi les gens détestaient-ils Zachée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Parce 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il</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était</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un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chef</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impôt</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collectionneur.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Parce qu'il croyait bien en Jésus.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Parce qu'il a beaucoup prié.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Parce qu'il était beau.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① </a:t>
            </a:r>
            <a:r xmlns:a="http://schemas.openxmlformats.org/drawingml/2006/main">
              <a:rPr altLang="ko-KR" lang="fr" sz="2800">
                <a:solidFill>
                  <a:srgbClr val="ff0000"/>
                </a:solidFill>
              </a:rPr>
              <a:t>Parce qu'il était un collecteur d'impôts en chef.</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fr" sz="3600"/>
              <a:t>Car le Fils de l’homme est venu chercher et sauver ce qui était perdu.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Luc</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19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dix</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fr">
                <a:solidFill>
                  <a:schemeClr val="tx1">
                    <a:lumMod val="50000"/>
                    <a:lumOff val="50000"/>
                  </a:schemeClr>
                </a:solidFill>
              </a:rPr>
              <a:t>N° 78 La Parole de Dieu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fr" sz="4400"/>
              <a:t>Une maison construite sur le Rocher</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r" sz="3600"/>
              <a:t>" C'est pourquoi quiconque entend ces paroles et les met en pratique est semblable à un homme sage qui a bâti sa maison sur le roc.</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7:</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Jésus a raconté l'histoire de deux hommes qui construisaient une maison.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Jésus a dit : « Dieu, ton père t'attend toujours.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L'un d'eux a décidé de construire sa maison sur le sable, un autre sur le rocher.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Les deux ont travaillé dur pour construire une maison. De l’extérieur, les deux maisons semblaient solides, sans grande différence.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Lorsque les fortes pluies ont provoqué une inondation, la maison construite sur le sable a été emportée par les eaux. Mais la maison bâtie sur le roc tenait bon.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a dit : « Quiconque entend mes paroles et les met en pratique est comme un sage qui a bâti sa maison sur le roc.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r" sz="3600">
                <a:solidFill>
                  <a:schemeClr val="tx1">
                    <a:lumMod val="65000"/>
                    <a:lumOff val="35000"/>
                  </a:schemeClr>
                </a:solidFill>
              </a:rPr>
              <a:t>Jésus a dit : « Quiconque entend mes paroles et les met en pratique est comme un sage qui a bâti sa maison sur le roc.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Mettez-vous chaque parole de Dieu en pratique ?</a:t>
            </a:r>
            <a:r xmlns:a="http://schemas.openxmlformats.org/drawingml/2006/main">
              <a:rPr altLang="en-US" lang="fr" sz="3600">
                <a:solidFill>
                  <a:schemeClr val="tx1">
                    <a:lumMod val="65000"/>
                    <a:lumOff val="35000"/>
                  </a:schemeClr>
                </a:solidFill>
              </a:rPr>
              <a:t> </a:t>
            </a:r>
            <a:r xmlns:a="http://schemas.openxmlformats.org/drawingml/2006/main">
              <a:rPr altLang="ko-KR" lang="fr" sz="3600">
                <a:solidFill>
                  <a:schemeClr val="tx1">
                    <a:lumMod val="65000"/>
                    <a:lumOff val="35000"/>
                  </a:schemeClr>
                </a:solidFill>
              </a:rPr>
              <a:t>Soyons des hommes sages qui obéissent à la Parole de Dieu.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r xmlns:a="http://schemas.openxmlformats.org/drawingml/2006/main">
              <a:rPr altLang="en-US" lang="fr" sz="3600">
                <a:solidFill>
                  <a:srgbClr val="0070c0"/>
                </a:solidFill>
              </a:rPr>
              <a:t> </a:t>
            </a:r>
            <a:r xmlns:a="http://schemas.openxmlformats.org/drawingml/2006/main">
              <a:rPr altLang="ko-KR" lang="fr" sz="3600">
                <a:solidFill>
                  <a:srgbClr val="0070c0"/>
                </a:solidFill>
              </a:rPr>
              <a:t>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celui qui prend plaisir à ceux qui obéissent à la Parole.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Quand la maison construite sur le sable s’est-elle effondrée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Dès que la maison a été construite,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Quand le soleil brillait,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Quand beaucoup de gens entraient dans la maison,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Lorsqu’il pleuvait beaucoup et qu’il y avait des inondations,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Lorsqu’il pleuvait beaucoup et qu’il y avait des inondations,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fr" sz="3600"/>
              <a:t>" C'est pourquoi quiconque entend ces paroles et les met en pratique est semblable à un homme sage qui a bâti sa maison sur le roc.</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7:</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79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Cinq vierges sages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fr" sz="3600"/>
              <a:t>"Veillez donc, car vous ne connaissez ni le jour ni l'heure."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25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Nous péchons beaucoup dans nos vies.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nous sentons donc coupables d’avoir péché contre Dieu.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Mais Dieu nous a toujours pardonné nos péchés.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Parce que Jésus a déjà pris sur lui tous nos péchés.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Vous devez croire cela et aller vers Dieu avec gratitude et joie.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Il y avait dix vierges qui se préparaient pour le festin de noces. Les cinq sages préparèrent des lampes avec suffisamment d’huile, mais les cinq autres ne le firent pas.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La nuit, quand l'époux était en retard, les dix vierges s'endormirent.</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"Le marié est là !" Les vierges se sont levées en toute hâte. Et les lumières des cinq vierges qui n'avaient pas préparé assez d'huile s'éteignirent.</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Donnez-nous du pétrole. » « Si nous vous donnons notre pétrole, nous pourrions aussi en manquer. Va chercher de l'huile."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Mais pendant que les cinq filles folles allaient acheter de l'huile, la porte du festin se ferma. Finalement, les cinq filles idiotes n’ont pas été autorisées à assister à la fête.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r" sz="3600">
                <a:solidFill>
                  <a:schemeClr val="tx1">
                    <a:lumMod val="65000"/>
                    <a:lumOff val="35000"/>
                  </a:schemeClr>
                </a:solidFill>
              </a:rPr>
              <a:t>C'est une histoire que Jésus nous raconte comment attendre le jour de son retour.</a:t>
            </a:r>
            <a:r xmlns:a="http://schemas.openxmlformats.org/drawingml/2006/main">
              <a:rPr altLang="en-US" lang="fr" sz="3600">
                <a:solidFill>
                  <a:schemeClr val="tx1">
                    <a:lumMod val="65000"/>
                    <a:lumOff val="35000"/>
                  </a:schemeClr>
                </a:solidFill>
              </a:rPr>
              <a:t> </a:t>
            </a:r>
            <a:r xmlns:a="http://schemas.openxmlformats.org/drawingml/2006/main">
              <a:rPr altLang="ko-KR" lang="fr" sz="3600">
                <a:solidFill>
                  <a:schemeClr val="tx1">
                    <a:lumMod val="65000"/>
                    <a:lumOff val="35000"/>
                  </a:schemeClr>
                </a:solidFill>
              </a:rPr>
              <a:t>Personne ne sait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quand Jésus reviendra.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r" sz="3600">
                <a:solidFill>
                  <a:schemeClr val="tx1">
                    <a:lumMod val="65000"/>
                    <a:lumOff val="35000"/>
                  </a:schemeClr>
                </a:solidFill>
              </a:rPr>
              <a:t>Mais comme les cinq vierges sages, nous devons toujours nous réveiller et attendre Jésus avec un cœur préparé.</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a promis de revenir dans ce pays quand personne ne le saura.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Qu'est-ce que les cinq vierges insensées n'ont pas préparé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huile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eau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vêtements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cadeau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① </a:t>
            </a:r>
            <a:r xmlns:a="http://schemas.openxmlformats.org/drawingml/2006/main">
              <a:rPr altLang="ko-KR" lang="fr" sz="2800">
                <a:solidFill>
                  <a:srgbClr val="ff0000"/>
                </a:solidFill>
              </a:rPr>
              <a:t>huile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fr" sz="3600"/>
              <a:t>"Veillez donc, car vous ne connaissez ni le jour ni l'heure."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25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80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La parabole des talents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r xmlns:a="http://schemas.openxmlformats.org/drawingml/2006/main">
              <a:rPr altLang="en-US" lang="fr" sz="3600">
                <a:solidFill>
                  <a:srgbClr val="0070c0"/>
                </a:solidFill>
              </a:rPr>
              <a:t> </a:t>
            </a:r>
            <a:r xmlns:a="http://schemas.openxmlformats.org/drawingml/2006/main">
              <a:rPr altLang="ko-KR" lang="fr" sz="3600">
                <a:solidFill>
                  <a:srgbClr val="0070c0"/>
                </a:solidFill>
              </a:rPr>
              <a:t>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celui qui nous aime et nous attend toujours.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fr" sz="3600"/>
              <a:t>" Son maître répondit : 'Bravo, bon et fidèle serviteur ! Tu as été fidèle en peu de choses ; je te confierai beaucoup de choses. Viens partager le bonheur de ton maître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Une personne confiait de l'argent à ses serviteurs lors de son voyage à l'étranger. Il donna cinq talents au premier serviteur, deux au deuxième et un au troisième.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fr" sz="2800">
                <a:solidFill>
                  <a:schemeClr val="tx1">
                    <a:lumMod val="65000"/>
                    <a:lumOff val="35000"/>
                  </a:schemeClr>
                </a:solidFill>
              </a:rPr>
              <a:t>Le serviteur qui reçut 5 talents et deux talents alla aussitôt mettre son argent en œuvre et gagna le double. Cependant, un homme qui avait reçu 1 talent sortit, creusa un trou dans le sol et cacha l'argent de son maître.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Lorsque le maître revint et régla ses comptes avec eux, le premier serviteur gagna cinq talents de plus, et le second deux de plus.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Mais le serviteur qui recevait un talent n’en gagnait aucun. « Maître, vous ne m'avez donné qu'un seul talent. Alors, comment puis-je gagner plus d’argent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Son maître était en colère. « Vous auriez dû mettre mon argent en dépôt chez les banquiers, je l'aurais récupéré avec intérêts. Serviteur sans valeur, sors de chez moi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Jésus nous avertit de ne pas être paresseux à travers la parabole des talents.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Il y a quelque chose de plus important que ce que nous avons reçu.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Le plus important est de vivre une vie pour la gloire de Dieu en utilisant fidèlement ce que vous avez.</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devrions tous vivre ce genre de vie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être loué par Jésus.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notre maître, qui évalue nos vies et nous récompense en conséquence.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Que confiait le maître aux serviteurs lors d'un voyage lointain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maison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champ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magasin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talents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talents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fr" sz="3600"/>
              <a:t>" Son maître répondit : 'Bravo, bon et fidèle serviteur ! Tu as été fidèle en peu de choses ; je te confierai beaucoup de choses. Viens partager le bonheur de ton maître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